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1002" r:id="rId2"/>
    <p:sldId id="1058" r:id="rId3"/>
    <p:sldId id="1065" r:id="rId4"/>
    <p:sldId id="1060" r:id="rId5"/>
    <p:sldId id="1067" r:id="rId6"/>
    <p:sldId id="1059" r:id="rId7"/>
    <p:sldId id="1066" r:id="rId8"/>
    <p:sldId id="1068" r:id="rId9"/>
    <p:sldId id="1061" r:id="rId10"/>
    <p:sldId id="1069" r:id="rId11"/>
    <p:sldId id="1064" r:id="rId12"/>
    <p:sldId id="1062" r:id="rId13"/>
    <p:sldId id="1071" r:id="rId14"/>
    <p:sldId id="1070" r:id="rId15"/>
    <p:sldId id="1073" r:id="rId16"/>
    <p:sldId id="1072" r:id="rId17"/>
    <p:sldId id="1076" r:id="rId18"/>
    <p:sldId id="1077" r:id="rId19"/>
    <p:sldId id="1075" r:id="rId20"/>
    <p:sldId id="1074" r:id="rId21"/>
    <p:sldId id="1063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B4D1"/>
    <a:srgbClr val="1CA7EC"/>
    <a:srgbClr val="002E8A"/>
    <a:srgbClr val="FF3300"/>
    <a:srgbClr val="14A0E6"/>
    <a:srgbClr val="6AB6BE"/>
    <a:srgbClr val="00FF00"/>
    <a:srgbClr val="99FF33"/>
    <a:srgbClr val="6EBFF6"/>
    <a:srgbClr val="1293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6" autoAdjust="0"/>
    <p:restoredTop sz="85556" autoAdjust="0"/>
  </p:normalViewPr>
  <p:slideViewPr>
    <p:cSldViewPr>
      <p:cViewPr varScale="1">
        <p:scale>
          <a:sx n="86" d="100"/>
          <a:sy n="86" d="100"/>
        </p:scale>
        <p:origin x="70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228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228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</a:defRPr>
            </a:lvl1pPr>
          </a:lstStyle>
          <a:p>
            <a:pPr>
              <a:defRPr/>
            </a:pPr>
            <a:fld id="{F79DA035-B7BB-410C-9236-DE7B352632C2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87794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406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573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73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</a:defRPr>
            </a:lvl1pPr>
          </a:lstStyle>
          <a:p>
            <a:pPr>
              <a:defRPr/>
            </a:pPr>
            <a:fld id="{E7FAD32B-54B1-4675-881E-EC97E45B9E80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55278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74EBF-227B-42D7-B334-0F000143C205}" type="slidenum">
              <a:rPr lang="en-GB" smtClean="0">
                <a:latin typeface="Times" pitchFamily="18" charset="0"/>
              </a:rPr>
              <a:pPr/>
              <a:t>1</a:t>
            </a:fld>
            <a:endParaRPr lang="en-GB" smtClean="0">
              <a:latin typeface="Times" pitchFamily="18" charset="0"/>
            </a:endParaRPr>
          </a:p>
        </p:txBody>
      </p:sp>
      <p:sp>
        <p:nvSpPr>
          <p:cNvPr id="241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322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319AF2-4874-4472-BD64-AFC2400F633E}" type="slidenum">
              <a:rPr lang="en-GB" smtClean="0">
                <a:latin typeface="Times" pitchFamily="18" charset="0"/>
              </a:rPr>
              <a:pPr/>
              <a:t>12</a:t>
            </a:fld>
            <a:endParaRPr lang="en-GB" smtClean="0">
              <a:latin typeface="Times" pitchFamily="18" charset="0"/>
            </a:endParaRPr>
          </a:p>
        </p:txBody>
      </p:sp>
      <p:sp>
        <p:nvSpPr>
          <p:cNvPr id="244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AR" sz="1600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0085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319AF2-4874-4472-BD64-AFC2400F633E}" type="slidenum">
              <a:rPr lang="en-GB" smtClean="0">
                <a:latin typeface="Times" pitchFamily="18" charset="0"/>
              </a:rPr>
              <a:pPr/>
              <a:t>13</a:t>
            </a:fld>
            <a:endParaRPr lang="en-GB" smtClean="0">
              <a:latin typeface="Times" pitchFamily="18" charset="0"/>
            </a:endParaRPr>
          </a:p>
        </p:txBody>
      </p:sp>
      <p:sp>
        <p:nvSpPr>
          <p:cNvPr id="244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AR" sz="1600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8063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319AF2-4874-4472-BD64-AFC2400F633E}" type="slidenum">
              <a:rPr lang="en-GB" smtClean="0">
                <a:latin typeface="Times" pitchFamily="18" charset="0"/>
              </a:rPr>
              <a:pPr/>
              <a:t>14</a:t>
            </a:fld>
            <a:endParaRPr lang="en-GB" smtClean="0">
              <a:latin typeface="Times" pitchFamily="18" charset="0"/>
            </a:endParaRPr>
          </a:p>
        </p:txBody>
      </p:sp>
      <p:sp>
        <p:nvSpPr>
          <p:cNvPr id="244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AR" sz="1600" dirty="0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3384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9C414B-A7E8-4C59-9633-F1EA953FAF97}" type="slidenum">
              <a:rPr lang="en-GB" smtClean="0">
                <a:latin typeface="Times" pitchFamily="18" charset="0"/>
              </a:rPr>
              <a:pPr/>
              <a:t>15</a:t>
            </a:fld>
            <a:endParaRPr lang="en-GB" smtClean="0">
              <a:latin typeface="Times" pitchFamily="18" charset="0"/>
            </a:endParaRPr>
          </a:p>
        </p:txBody>
      </p:sp>
      <p:sp>
        <p:nvSpPr>
          <p:cNvPr id="373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3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3858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319AF2-4874-4472-BD64-AFC2400F633E}" type="slidenum">
              <a:rPr lang="en-GB" smtClean="0">
                <a:latin typeface="Times" pitchFamily="18" charset="0"/>
              </a:rPr>
              <a:pPr/>
              <a:t>16</a:t>
            </a:fld>
            <a:endParaRPr lang="en-GB" smtClean="0">
              <a:latin typeface="Times" pitchFamily="18" charset="0"/>
            </a:endParaRPr>
          </a:p>
        </p:txBody>
      </p:sp>
      <p:sp>
        <p:nvSpPr>
          <p:cNvPr id="244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AR" sz="1600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8385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319AF2-4874-4472-BD64-AFC2400F633E}" type="slidenum">
              <a:rPr lang="en-GB" smtClean="0">
                <a:latin typeface="Times" pitchFamily="18" charset="0"/>
              </a:rPr>
              <a:pPr/>
              <a:t>17</a:t>
            </a:fld>
            <a:endParaRPr lang="en-GB" smtClean="0">
              <a:latin typeface="Times" pitchFamily="18" charset="0"/>
            </a:endParaRPr>
          </a:p>
        </p:txBody>
      </p:sp>
      <p:sp>
        <p:nvSpPr>
          <p:cNvPr id="244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AR" sz="1600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1483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319AF2-4874-4472-BD64-AFC2400F633E}" type="slidenum">
              <a:rPr lang="en-GB" smtClean="0">
                <a:latin typeface="Times" pitchFamily="18" charset="0"/>
              </a:rPr>
              <a:pPr/>
              <a:t>18</a:t>
            </a:fld>
            <a:endParaRPr lang="en-GB" smtClean="0">
              <a:latin typeface="Times" pitchFamily="18" charset="0"/>
            </a:endParaRPr>
          </a:p>
        </p:txBody>
      </p:sp>
      <p:sp>
        <p:nvSpPr>
          <p:cNvPr id="244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AR" sz="1600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2786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319AF2-4874-4472-BD64-AFC2400F633E}" type="slidenum">
              <a:rPr lang="en-GB" smtClean="0">
                <a:latin typeface="Times" pitchFamily="18" charset="0"/>
              </a:rPr>
              <a:pPr/>
              <a:t>19</a:t>
            </a:fld>
            <a:endParaRPr lang="en-GB" smtClean="0">
              <a:latin typeface="Times" pitchFamily="18" charset="0"/>
            </a:endParaRPr>
          </a:p>
        </p:txBody>
      </p:sp>
      <p:sp>
        <p:nvSpPr>
          <p:cNvPr id="244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AR" sz="1600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1979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319AF2-4874-4472-BD64-AFC2400F633E}" type="slidenum">
              <a:rPr lang="en-GB" smtClean="0">
                <a:latin typeface="Times" pitchFamily="18" charset="0"/>
              </a:rPr>
              <a:pPr/>
              <a:t>20</a:t>
            </a:fld>
            <a:endParaRPr lang="en-GB" smtClean="0">
              <a:latin typeface="Times" pitchFamily="18" charset="0"/>
            </a:endParaRPr>
          </a:p>
        </p:txBody>
      </p:sp>
      <p:sp>
        <p:nvSpPr>
          <p:cNvPr id="244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AR" sz="1600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7220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76FF3D-9F15-4335-86C5-670C0BE11331}" type="slidenum">
              <a:rPr lang="en-GB" smtClean="0">
                <a:latin typeface="Times" pitchFamily="18" charset="0"/>
              </a:rPr>
              <a:pPr/>
              <a:t>21</a:t>
            </a:fld>
            <a:endParaRPr lang="en-GB" smtClean="0">
              <a:latin typeface="Times" pitchFamily="18" charset="0"/>
            </a:endParaRPr>
          </a:p>
        </p:txBody>
      </p:sp>
      <p:sp>
        <p:nvSpPr>
          <p:cNvPr id="245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" sz="1200" kern="1200" baseline="0" dirty="0" smtClean="0">
                <a:solidFill>
                  <a:schemeClr val="tx1"/>
                </a:solidFill>
                <a:latin typeface="Times" charset="0"/>
                <a:ea typeface="+mn-ea"/>
                <a:cs typeface="+mn-cs"/>
              </a:rPr>
              <a:t>Dentro del término “Basura Marina” se incluyen una amplia gama de materiales de origen </a:t>
            </a:r>
            <a:r>
              <a:rPr lang="es-ES" sz="1200" kern="1200" baseline="0" dirty="0" err="1" smtClean="0">
                <a:solidFill>
                  <a:schemeClr val="tx1"/>
                </a:solidFill>
                <a:latin typeface="Times" charset="0"/>
                <a:ea typeface="+mn-ea"/>
                <a:cs typeface="+mn-cs"/>
              </a:rPr>
              <a:t>antrópico</a:t>
            </a:r>
            <a:r>
              <a:rPr lang="es-ES" sz="1200" kern="1200" baseline="0" dirty="0" smtClean="0">
                <a:solidFill>
                  <a:schemeClr val="tx1"/>
                </a:solidFill>
                <a:latin typeface="Times" charset="0"/>
                <a:ea typeface="+mn-ea"/>
                <a:cs typeface="+mn-cs"/>
              </a:rPr>
              <a:t> que han sido deliberadamente descartados o perdidos en las playas, en las costas o en el mar, incluidos los materiales transportados al medio marino desde fuentes terrestres a través de los ríos, escorrentía, alcantarillado o por la acción del viento. Incluye cualquier material fabricado o tratado, persistente y de naturaleza sólida. </a:t>
            </a:r>
            <a:endParaRPr lang="es-AR" sz="1600" dirty="0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638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983CE2-9403-4DB6-B989-4D05F8CF6315}" type="slidenum">
              <a:rPr lang="en-GB" smtClean="0">
                <a:latin typeface="Times" pitchFamily="18" charset="0"/>
              </a:rPr>
              <a:pPr/>
              <a:t>2</a:t>
            </a:fld>
            <a:endParaRPr lang="en-GB" smtClean="0">
              <a:latin typeface="Times" pitchFamily="18" charset="0"/>
            </a:endParaRPr>
          </a:p>
        </p:txBody>
      </p:sp>
      <p:sp>
        <p:nvSpPr>
          <p:cNvPr id="242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AR" sz="1600" dirty="0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145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983CE2-9403-4DB6-B989-4D05F8CF6315}" type="slidenum">
              <a:rPr lang="en-GB" smtClean="0">
                <a:latin typeface="Times" pitchFamily="18" charset="0"/>
              </a:rPr>
              <a:pPr/>
              <a:t>3</a:t>
            </a:fld>
            <a:endParaRPr lang="en-GB" smtClean="0">
              <a:latin typeface="Times" pitchFamily="18" charset="0"/>
            </a:endParaRPr>
          </a:p>
        </p:txBody>
      </p:sp>
      <p:sp>
        <p:nvSpPr>
          <p:cNvPr id="242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AR" sz="1600" smtClean="0">
                <a:latin typeface="Times" pitchFamily="18" charset="0"/>
              </a:rPr>
              <a:t>Amenazas</a:t>
            </a:r>
          </a:p>
        </p:txBody>
      </p:sp>
    </p:spTree>
    <p:extLst>
      <p:ext uri="{BB962C8B-B14F-4D97-AF65-F5344CB8AC3E}">
        <p14:creationId xmlns:p14="http://schemas.microsoft.com/office/powerpoint/2010/main" val="3348475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983CE2-9403-4DB6-B989-4D05F8CF6315}" type="slidenum">
              <a:rPr lang="en-GB" smtClean="0">
                <a:latin typeface="Times" pitchFamily="18" charset="0"/>
              </a:rPr>
              <a:pPr/>
              <a:t>4</a:t>
            </a:fld>
            <a:endParaRPr lang="en-GB" smtClean="0">
              <a:latin typeface="Times" pitchFamily="18" charset="0"/>
            </a:endParaRPr>
          </a:p>
        </p:txBody>
      </p:sp>
      <p:sp>
        <p:nvSpPr>
          <p:cNvPr id="242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AR" sz="1600" smtClean="0">
                <a:latin typeface="Times" pitchFamily="18" charset="0"/>
              </a:rPr>
              <a:t>Amenazas</a:t>
            </a:r>
          </a:p>
        </p:txBody>
      </p:sp>
    </p:spTree>
    <p:extLst>
      <p:ext uri="{BB962C8B-B14F-4D97-AF65-F5344CB8AC3E}">
        <p14:creationId xmlns:p14="http://schemas.microsoft.com/office/powerpoint/2010/main" val="2627146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983CE2-9403-4DB6-B989-4D05F8CF6315}" type="slidenum">
              <a:rPr lang="en-GB" smtClean="0">
                <a:latin typeface="Times" pitchFamily="18" charset="0"/>
              </a:rPr>
              <a:pPr/>
              <a:t>5</a:t>
            </a:fld>
            <a:endParaRPr lang="en-GB" smtClean="0">
              <a:latin typeface="Times" pitchFamily="18" charset="0"/>
            </a:endParaRPr>
          </a:p>
        </p:txBody>
      </p:sp>
      <p:sp>
        <p:nvSpPr>
          <p:cNvPr id="242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AR" sz="1600" smtClean="0">
                <a:latin typeface="Times" pitchFamily="18" charset="0"/>
              </a:rPr>
              <a:t>Amenazas</a:t>
            </a:r>
          </a:p>
        </p:txBody>
      </p:sp>
    </p:spTree>
    <p:extLst>
      <p:ext uri="{BB962C8B-B14F-4D97-AF65-F5344CB8AC3E}">
        <p14:creationId xmlns:p14="http://schemas.microsoft.com/office/powerpoint/2010/main" val="1077265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983CE2-9403-4DB6-B989-4D05F8CF6315}" type="slidenum">
              <a:rPr lang="en-GB" smtClean="0">
                <a:latin typeface="Times" pitchFamily="18" charset="0"/>
              </a:rPr>
              <a:pPr/>
              <a:t>6</a:t>
            </a:fld>
            <a:endParaRPr lang="en-GB" smtClean="0">
              <a:latin typeface="Times" pitchFamily="18" charset="0"/>
            </a:endParaRPr>
          </a:p>
        </p:txBody>
      </p:sp>
      <p:sp>
        <p:nvSpPr>
          <p:cNvPr id="242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AR" sz="1600" smtClean="0">
                <a:latin typeface="Times" pitchFamily="18" charset="0"/>
              </a:rPr>
              <a:t>Amenazas</a:t>
            </a:r>
          </a:p>
        </p:txBody>
      </p:sp>
    </p:spTree>
    <p:extLst>
      <p:ext uri="{BB962C8B-B14F-4D97-AF65-F5344CB8AC3E}">
        <p14:creationId xmlns:p14="http://schemas.microsoft.com/office/powerpoint/2010/main" val="3718516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983CE2-9403-4DB6-B989-4D05F8CF6315}" type="slidenum">
              <a:rPr lang="en-GB" smtClean="0">
                <a:latin typeface="Times" pitchFamily="18" charset="0"/>
              </a:rPr>
              <a:pPr/>
              <a:t>7</a:t>
            </a:fld>
            <a:endParaRPr lang="en-GB" smtClean="0">
              <a:latin typeface="Times" pitchFamily="18" charset="0"/>
            </a:endParaRPr>
          </a:p>
        </p:txBody>
      </p:sp>
      <p:sp>
        <p:nvSpPr>
          <p:cNvPr id="242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AR" sz="1600" smtClean="0">
                <a:latin typeface="Times" pitchFamily="18" charset="0"/>
              </a:rPr>
              <a:t>Amenazas</a:t>
            </a:r>
          </a:p>
        </p:txBody>
      </p:sp>
    </p:spTree>
    <p:extLst>
      <p:ext uri="{BB962C8B-B14F-4D97-AF65-F5344CB8AC3E}">
        <p14:creationId xmlns:p14="http://schemas.microsoft.com/office/powerpoint/2010/main" val="41023951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983CE2-9403-4DB6-B989-4D05F8CF6315}" type="slidenum">
              <a:rPr lang="en-GB" smtClean="0">
                <a:latin typeface="Times" pitchFamily="18" charset="0"/>
              </a:rPr>
              <a:pPr/>
              <a:t>8</a:t>
            </a:fld>
            <a:endParaRPr lang="en-GB" smtClean="0">
              <a:latin typeface="Times" pitchFamily="18" charset="0"/>
            </a:endParaRPr>
          </a:p>
        </p:txBody>
      </p:sp>
      <p:sp>
        <p:nvSpPr>
          <p:cNvPr id="242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AR" sz="1600" smtClean="0">
                <a:latin typeface="Times" pitchFamily="18" charset="0"/>
              </a:rPr>
              <a:t>Amenazas</a:t>
            </a:r>
          </a:p>
        </p:txBody>
      </p:sp>
    </p:spTree>
    <p:extLst>
      <p:ext uri="{BB962C8B-B14F-4D97-AF65-F5344CB8AC3E}">
        <p14:creationId xmlns:p14="http://schemas.microsoft.com/office/powerpoint/2010/main" val="27309532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Aumenta temperatura media,</a:t>
            </a:r>
            <a:r>
              <a:rPr lang="es-ES" baseline="0" dirty="0" smtClean="0"/>
              <a:t> aumenta las extremas, aumenta nivel del agua, calienta el mar,..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FAD32B-54B1-4675-881E-EC97E45B9E80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4575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DBF3C-AB49-4166-A6C8-E726FC0187E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D832BD-9DB9-4AA8-BEC5-1D805A43CE0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5DEDAD-C049-4F10-913A-8F705867033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B53A1E-C5A1-4719-AA6C-FCA66B73C56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4EA895-A3D9-4B17-B23A-7CD528B9505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AE6E46-789F-4979-A559-6E24EEDF54A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F225D1-0EE9-4F42-B053-499C24DBADC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5F80FC-1EA2-4399-80B1-F250BF79E26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F9E8D-E148-43B4-982A-0C172AACD16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AC3A20-8B25-4C0F-9D51-80292138E50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A01C01-E98F-433E-8199-E57F43D84A3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2DFBF6-F7A0-40C3-B311-AE8A2C86A2E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63AF1-AA05-4D54-85FA-4F184C69979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614293-B4B4-428C-B072-88F2F39779B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</a:defRPr>
            </a:lvl1pPr>
          </a:lstStyle>
          <a:p>
            <a:pPr>
              <a:defRPr/>
            </a:pPr>
            <a:fld id="{2F4C01AB-8B8C-4812-8434-03A1FA81F66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es/url?sa=i&amp;rct=j&amp;q=&amp;esrc=s&amp;source=images&amp;cd=&amp;cad=rja&amp;uact=8&amp;ved=0ahUKEwj5-POr48TJAhXMuhoKHYkvAH4QjRwIBw&amp;url=http://www.huffingtonpost.com/2015/01/06/addicted-to-the-ocean_n_4663133.html&amp;psig=AFQjCNHQuwKpNGE4AiCNjJadGaZSe-L9HQ&amp;ust=1449405634349110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docplayer.es/1811192-Guia-del-maestro-monitor-para-la-utilizacion-del-material-divulgativo-sobre-pesca-y-reservas-marinas-educacion-primaria-1.htm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0" y="3140968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solidFill>
                  <a:schemeClr val="accent6"/>
                </a:solidFill>
                <a:latin typeface="Calibri" pitchFamily="34" charset="0"/>
              </a:rPr>
              <a:t>Daniel </a:t>
            </a:r>
            <a:r>
              <a:rPr lang="es-ES" sz="1400" b="1" dirty="0" err="1" smtClean="0">
                <a:solidFill>
                  <a:schemeClr val="accent6"/>
                </a:solidFill>
                <a:latin typeface="Calibri" pitchFamily="34" charset="0"/>
              </a:rPr>
              <a:t>Rolleri</a:t>
            </a:r>
            <a:endParaRPr lang="es-ES" sz="1400" b="1" dirty="0">
              <a:solidFill>
                <a:schemeClr val="accent6"/>
              </a:solidFill>
              <a:latin typeface="Calibri" pitchFamily="34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67544" y="3553271"/>
            <a:ext cx="475252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b="1" dirty="0" smtClean="0">
                <a:solidFill>
                  <a:schemeClr val="bg1"/>
                </a:solidFill>
                <a:latin typeface="Calibri" pitchFamily="34" charset="0"/>
              </a:rPr>
              <a:t>www.residuosmarinos.com</a:t>
            </a:r>
            <a:r>
              <a:rPr lang="es-ES" sz="1200" b="1" dirty="0" smtClean="0">
                <a:solidFill>
                  <a:schemeClr val="accent2"/>
                </a:solidFill>
                <a:latin typeface="Calibri" pitchFamily="34" charset="0"/>
              </a:rPr>
              <a:t> </a:t>
            </a:r>
            <a:endParaRPr lang="es-ES" sz="1200" b="1" dirty="0">
              <a:solidFill>
                <a:schemeClr val="accent2"/>
              </a:solidFill>
              <a:latin typeface="Calibri" pitchFamily="34" charset="0"/>
            </a:endParaRPr>
          </a:p>
        </p:txBody>
      </p:sp>
      <p:pic>
        <p:nvPicPr>
          <p:cNvPr id="15" name="14 Imagen" descr="C:\Users\Daniel\Downloads\tarjetas_tz2 (2).jpg"/>
          <p:cNvPicPr/>
          <p:nvPr/>
        </p:nvPicPr>
        <p:blipFill>
          <a:blip r:embed="rId3" cstate="print"/>
          <a:srcRect l="7368" t="12265" r="53201" b="85161"/>
          <a:stretch>
            <a:fillRect/>
          </a:stretch>
        </p:blipFill>
        <p:spPr bwMode="auto">
          <a:xfrm>
            <a:off x="0" y="6318447"/>
            <a:ext cx="9144000" cy="539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15 Imagen" descr="C:\Users\Daniel\AAA 1 PROYECTOS\1 ICC\AmbienteEuropeo\LOGOS e IMAGEN\LOGOS Y POSTERS\LOGOS\logo_AEU_azul.jpg"/>
          <p:cNvPicPr/>
          <p:nvPr/>
        </p:nvPicPr>
        <p:blipFill>
          <a:blip r:embed="rId4" cstate="print"/>
          <a:srcRect l="11720" t="7048" r="11342" b="8811"/>
          <a:stretch>
            <a:fillRect/>
          </a:stretch>
        </p:blipFill>
        <p:spPr bwMode="auto">
          <a:xfrm>
            <a:off x="3563888" y="3789040"/>
            <a:ext cx="201622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2650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3 Rectángulo"/>
          <p:cNvSpPr>
            <a:spLocks noChangeArrowheads="1"/>
          </p:cNvSpPr>
          <p:nvPr/>
        </p:nvSpPr>
        <p:spPr bwMode="auto">
          <a:xfrm>
            <a:off x="0" y="5517232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2000" dirty="0" smtClean="0">
                <a:solidFill>
                  <a:schemeClr val="bg1"/>
                </a:solidFill>
                <a:latin typeface="Calibri" pitchFamily="34" charset="0"/>
              </a:rPr>
              <a:t>La cantidad de hielo en los polos marca un nuevo mínimo histórico en enero</a:t>
            </a:r>
          </a:p>
          <a:p>
            <a:pPr algn="ctr"/>
            <a:endParaRPr lang="es-ES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0"/>
            <a:ext cx="6734175" cy="481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5004048" y="620688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Calibri" pitchFamily="34" charset="0"/>
                <a:cs typeface="Arial" pitchFamily="34" charset="0"/>
              </a:rPr>
              <a:t>La acidificación de los océanos crece 26% en los últimos 200 años</a:t>
            </a:r>
            <a:endParaRPr lang="es-ES" dirty="0">
              <a:latin typeface="Calibri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3" y="1"/>
            <a:ext cx="9096375" cy="683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 l="4384" t="11823" r="3835" b="38495"/>
          <a:stretch>
            <a:fillRect/>
          </a:stretch>
        </p:blipFill>
        <p:spPr bwMode="auto">
          <a:xfrm>
            <a:off x="0" y="981075"/>
            <a:ext cx="9056688" cy="2879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1267" name="2 CuadroTexto"/>
          <p:cNvSpPr txBox="1">
            <a:spLocks noChangeArrowheads="1"/>
          </p:cNvSpPr>
          <p:nvPr/>
        </p:nvSpPr>
        <p:spPr bwMode="auto">
          <a:xfrm>
            <a:off x="-540568" y="404813"/>
            <a:ext cx="49685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s-ES" dirty="0">
                <a:solidFill>
                  <a:srgbClr val="00FF00"/>
                </a:solidFill>
                <a:latin typeface="Calibri" pitchFamily="34" charset="0"/>
              </a:rPr>
              <a:t>Fuentes de </a:t>
            </a:r>
            <a:r>
              <a:rPr lang="es-ES" dirty="0" smtClean="0">
                <a:solidFill>
                  <a:srgbClr val="00FF00"/>
                </a:solidFill>
                <a:latin typeface="Calibri" pitchFamily="34" charset="0"/>
              </a:rPr>
              <a:t>Contaminación</a:t>
            </a:r>
            <a:endParaRPr lang="es-ES" dirty="0">
              <a:solidFill>
                <a:srgbClr val="00FF00"/>
              </a:solidFill>
              <a:latin typeface="Calibri" pitchFamily="34" charset="0"/>
            </a:endParaRPr>
          </a:p>
        </p:txBody>
      </p:sp>
      <p:sp>
        <p:nvSpPr>
          <p:cNvPr id="11268" name="3 CuadroTexto"/>
          <p:cNvSpPr txBox="1">
            <a:spLocks noChangeArrowheads="1"/>
          </p:cNvSpPr>
          <p:nvPr/>
        </p:nvSpPr>
        <p:spPr bwMode="auto">
          <a:xfrm>
            <a:off x="250825" y="3860800"/>
            <a:ext cx="2017713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s-ES" sz="2000" b="1" dirty="0">
                <a:solidFill>
                  <a:srgbClr val="99FF33"/>
                </a:solidFill>
                <a:latin typeface="Calibri" pitchFamily="34" charset="0"/>
              </a:rPr>
              <a:t>Nutrientes</a:t>
            </a:r>
          </a:p>
          <a:p>
            <a:pPr eaLnBrk="0" hangingPunct="0"/>
            <a:r>
              <a:rPr lang="es-ES" sz="1200" dirty="0">
                <a:solidFill>
                  <a:schemeClr val="bg1"/>
                </a:solidFill>
                <a:latin typeface="Calibri" pitchFamily="34" charset="0"/>
              </a:rPr>
              <a:t>Alcantarillado Municipal</a:t>
            </a:r>
          </a:p>
          <a:p>
            <a:pPr eaLnBrk="0" hangingPunct="0"/>
            <a:r>
              <a:rPr lang="es-ES" sz="1200" dirty="0">
                <a:solidFill>
                  <a:schemeClr val="bg1"/>
                </a:solidFill>
                <a:latin typeface="Calibri" pitchFamily="34" charset="0"/>
              </a:rPr>
              <a:t>Fertilizantes agricultura</a:t>
            </a:r>
          </a:p>
          <a:p>
            <a:pPr eaLnBrk="0" hangingPunct="0"/>
            <a:r>
              <a:rPr lang="es-ES" sz="1200" dirty="0">
                <a:solidFill>
                  <a:schemeClr val="bg1"/>
                </a:solidFill>
                <a:latin typeface="Calibri" pitchFamily="34" charset="0"/>
              </a:rPr>
              <a:t>Residuos cría de animales</a:t>
            </a:r>
          </a:p>
          <a:p>
            <a:pPr eaLnBrk="0" hangingPunct="0"/>
            <a:r>
              <a:rPr lang="es-ES" sz="1200" dirty="0">
                <a:solidFill>
                  <a:schemeClr val="bg1"/>
                </a:solidFill>
                <a:latin typeface="Calibri" pitchFamily="34" charset="0"/>
              </a:rPr>
              <a:t>Sistema desagüe pluvial</a:t>
            </a:r>
          </a:p>
          <a:p>
            <a:pPr eaLnBrk="0" hangingPunct="0"/>
            <a:r>
              <a:rPr lang="es-ES" sz="1200" dirty="0">
                <a:solidFill>
                  <a:schemeClr val="bg1"/>
                </a:solidFill>
                <a:latin typeface="Calibri" pitchFamily="34" charset="0"/>
              </a:rPr>
              <a:t>Acuacultura</a:t>
            </a:r>
          </a:p>
          <a:p>
            <a:pPr eaLnBrk="0" hangingPunct="0"/>
            <a:endParaRPr lang="es-ES" sz="1200" dirty="0">
              <a:solidFill>
                <a:schemeClr val="bg1"/>
              </a:solidFill>
            </a:endParaRPr>
          </a:p>
          <a:p>
            <a:pPr eaLnBrk="0" hangingPunct="0"/>
            <a:endParaRPr lang="es-ES" sz="1200" dirty="0">
              <a:solidFill>
                <a:schemeClr val="bg1"/>
              </a:solidFill>
            </a:endParaRPr>
          </a:p>
          <a:p>
            <a:pPr eaLnBrk="0" hangingPunct="0"/>
            <a:endParaRPr lang="es-ES" sz="2000" dirty="0">
              <a:solidFill>
                <a:schemeClr val="bg1"/>
              </a:solidFill>
            </a:endParaRPr>
          </a:p>
          <a:p>
            <a:pPr algn="ctr" eaLnBrk="0" hangingPunct="0"/>
            <a:endParaRPr lang="es-ES" sz="2000" dirty="0">
              <a:solidFill>
                <a:srgbClr val="99FF33"/>
              </a:solidFill>
            </a:endParaRPr>
          </a:p>
        </p:txBody>
      </p:sp>
      <p:sp>
        <p:nvSpPr>
          <p:cNvPr id="11269" name="4 CuadroTexto"/>
          <p:cNvSpPr txBox="1">
            <a:spLocks noChangeArrowheads="1"/>
          </p:cNvSpPr>
          <p:nvPr/>
        </p:nvSpPr>
        <p:spPr bwMode="auto">
          <a:xfrm>
            <a:off x="2339975" y="3857625"/>
            <a:ext cx="2016125" cy="212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s-ES" sz="2000" b="1" dirty="0">
                <a:solidFill>
                  <a:srgbClr val="FFC000"/>
                </a:solidFill>
                <a:latin typeface="Calibri" pitchFamily="34" charset="0"/>
              </a:rPr>
              <a:t>Patógenos</a:t>
            </a:r>
          </a:p>
          <a:p>
            <a:pPr eaLnBrk="0" hangingPunct="0"/>
            <a:r>
              <a:rPr lang="es-ES" sz="1200" dirty="0">
                <a:solidFill>
                  <a:schemeClr val="bg1"/>
                </a:solidFill>
                <a:latin typeface="Calibri" pitchFamily="34" charset="0"/>
              </a:rPr>
              <a:t>Alcantarillado Municipal</a:t>
            </a:r>
          </a:p>
          <a:p>
            <a:pPr eaLnBrk="0" hangingPunct="0"/>
            <a:r>
              <a:rPr lang="es-ES" sz="1200" dirty="0">
                <a:solidFill>
                  <a:schemeClr val="bg1"/>
                </a:solidFill>
                <a:latin typeface="Calibri" pitchFamily="34" charset="0"/>
              </a:rPr>
              <a:t>Desagües de buques</a:t>
            </a:r>
          </a:p>
          <a:p>
            <a:pPr eaLnBrk="0" hangingPunct="0"/>
            <a:r>
              <a:rPr lang="es-ES" sz="1200" dirty="0">
                <a:solidFill>
                  <a:schemeClr val="bg1"/>
                </a:solidFill>
                <a:latin typeface="Calibri" pitchFamily="34" charset="0"/>
              </a:rPr>
              <a:t>Residuos cría de animales</a:t>
            </a:r>
          </a:p>
          <a:p>
            <a:pPr eaLnBrk="0" hangingPunct="0"/>
            <a:endParaRPr lang="es-ES" sz="1200" dirty="0">
              <a:solidFill>
                <a:schemeClr val="bg1"/>
              </a:solidFill>
            </a:endParaRPr>
          </a:p>
          <a:p>
            <a:pPr eaLnBrk="0" hangingPunct="0"/>
            <a:endParaRPr lang="es-ES" sz="1200" dirty="0">
              <a:solidFill>
                <a:schemeClr val="bg1"/>
              </a:solidFill>
            </a:endParaRPr>
          </a:p>
          <a:p>
            <a:pPr eaLnBrk="0" hangingPunct="0"/>
            <a:endParaRPr lang="es-ES" sz="1200" dirty="0">
              <a:solidFill>
                <a:schemeClr val="bg1"/>
              </a:solidFill>
            </a:endParaRPr>
          </a:p>
          <a:p>
            <a:pPr eaLnBrk="0" hangingPunct="0"/>
            <a:endParaRPr lang="es-ES" sz="2000" dirty="0">
              <a:solidFill>
                <a:schemeClr val="bg1"/>
              </a:solidFill>
            </a:endParaRPr>
          </a:p>
          <a:p>
            <a:pPr algn="ctr" eaLnBrk="0" hangingPunct="0"/>
            <a:endParaRPr lang="es-ES" sz="2000" dirty="0">
              <a:solidFill>
                <a:srgbClr val="99FF33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572000" y="3860800"/>
            <a:ext cx="2016125" cy="1939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s-ES" sz="2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Químicos</a:t>
            </a:r>
          </a:p>
          <a:p>
            <a:pPr eaLnBrk="0" hangingPunct="0">
              <a:defRPr/>
            </a:pPr>
            <a:r>
              <a:rPr lang="es-ES" sz="1200" dirty="0">
                <a:solidFill>
                  <a:schemeClr val="bg1"/>
                </a:solidFill>
                <a:latin typeface="Calibri" pitchFamily="34" charset="0"/>
              </a:rPr>
              <a:t>Petróleo</a:t>
            </a:r>
          </a:p>
          <a:p>
            <a:pPr eaLnBrk="0" hangingPunct="0">
              <a:defRPr/>
            </a:pPr>
            <a:r>
              <a:rPr lang="es-ES" sz="1200" dirty="0">
                <a:solidFill>
                  <a:schemeClr val="bg1"/>
                </a:solidFill>
                <a:latin typeface="Calibri" pitchFamily="34" charset="0"/>
              </a:rPr>
              <a:t>Derrames tóxicos</a:t>
            </a:r>
          </a:p>
          <a:p>
            <a:pPr eaLnBrk="0" hangingPunct="0">
              <a:defRPr/>
            </a:pPr>
            <a:r>
              <a:rPr lang="es-ES" sz="1200" dirty="0">
                <a:solidFill>
                  <a:schemeClr val="bg1"/>
                </a:solidFill>
                <a:latin typeface="Calibri" pitchFamily="34" charset="0"/>
              </a:rPr>
              <a:t>Contaminantes Orgánicos Persistentes (POPs)</a:t>
            </a:r>
          </a:p>
          <a:p>
            <a:pPr eaLnBrk="0" hangingPunct="0">
              <a:defRPr/>
            </a:pPr>
            <a:endParaRPr lang="es-ES" sz="1200" dirty="0">
              <a:solidFill>
                <a:schemeClr val="bg1"/>
              </a:solidFill>
              <a:latin typeface="Times" charset="0"/>
            </a:endParaRPr>
          </a:p>
          <a:p>
            <a:pPr eaLnBrk="0" hangingPunct="0">
              <a:defRPr/>
            </a:pPr>
            <a:endParaRPr lang="es-ES" sz="2000" dirty="0">
              <a:solidFill>
                <a:schemeClr val="bg1"/>
              </a:solidFill>
              <a:latin typeface="Times" charset="0"/>
            </a:endParaRPr>
          </a:p>
          <a:p>
            <a:pPr algn="ctr" eaLnBrk="0" hangingPunct="0">
              <a:defRPr/>
            </a:pPr>
            <a:endParaRPr lang="es-ES" sz="2000" dirty="0">
              <a:solidFill>
                <a:srgbClr val="99FF33"/>
              </a:solidFill>
              <a:latin typeface="Times" charset="0"/>
            </a:endParaRPr>
          </a:p>
        </p:txBody>
      </p:sp>
      <p:sp>
        <p:nvSpPr>
          <p:cNvPr id="11271" name="6 CuadroTexto"/>
          <p:cNvSpPr txBox="1">
            <a:spLocks noChangeArrowheads="1"/>
          </p:cNvSpPr>
          <p:nvPr/>
        </p:nvSpPr>
        <p:spPr bwMode="auto">
          <a:xfrm>
            <a:off x="6659563" y="3860800"/>
            <a:ext cx="2484437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s-ES" sz="2000" b="1" dirty="0">
                <a:solidFill>
                  <a:srgbClr val="1293D4"/>
                </a:solidFill>
                <a:latin typeface="Calibri" pitchFamily="34" charset="0"/>
              </a:rPr>
              <a:t>Residuos</a:t>
            </a:r>
          </a:p>
          <a:p>
            <a:pPr eaLnBrk="0" hangingPunct="0"/>
            <a:r>
              <a:rPr lang="es-ES" sz="1200" dirty="0">
                <a:solidFill>
                  <a:schemeClr val="bg1"/>
                </a:solidFill>
                <a:latin typeface="Calibri" pitchFamily="34" charset="0"/>
              </a:rPr>
              <a:t>Originados en tierra</a:t>
            </a:r>
          </a:p>
          <a:p>
            <a:pPr eaLnBrk="0" hangingPunct="0"/>
            <a:r>
              <a:rPr lang="es-ES" sz="1200" dirty="0">
                <a:solidFill>
                  <a:schemeClr val="bg1"/>
                </a:solidFill>
                <a:latin typeface="Calibri" pitchFamily="34" charset="0"/>
              </a:rPr>
              <a:t>Provenientes de embarcaciones</a:t>
            </a:r>
          </a:p>
          <a:p>
            <a:pPr eaLnBrk="0" hangingPunct="0"/>
            <a:endParaRPr lang="es-ES" sz="1200" dirty="0">
              <a:solidFill>
                <a:schemeClr val="bg1"/>
              </a:solidFill>
              <a:latin typeface="Calibri" pitchFamily="34" charset="0"/>
            </a:endParaRPr>
          </a:p>
          <a:p>
            <a:pPr eaLnBrk="0" hangingPunct="0"/>
            <a:endParaRPr lang="es-ES" sz="1200" dirty="0">
              <a:solidFill>
                <a:schemeClr val="bg1"/>
              </a:solidFill>
            </a:endParaRPr>
          </a:p>
          <a:p>
            <a:pPr eaLnBrk="0" hangingPunct="0"/>
            <a:endParaRPr lang="es-ES" sz="2000" dirty="0">
              <a:solidFill>
                <a:schemeClr val="bg1"/>
              </a:solidFill>
            </a:endParaRPr>
          </a:p>
          <a:p>
            <a:pPr algn="ctr" eaLnBrk="0" hangingPunct="0"/>
            <a:endParaRPr lang="es-ES" sz="2000" dirty="0">
              <a:solidFill>
                <a:srgbClr val="99FF33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2 Imagen" descr="What Are the Impacts of Polluted Marine Waters?"/>
          <p:cNvPicPr>
            <a:picLocks noChangeAspect="1" noChangeArrowheads="1"/>
          </p:cNvPicPr>
          <p:nvPr/>
        </p:nvPicPr>
        <p:blipFill>
          <a:blip r:embed="rId3" cstate="print"/>
          <a:srcRect t="16939" b="67143"/>
          <a:stretch>
            <a:fillRect/>
          </a:stretch>
        </p:blipFill>
        <p:spPr bwMode="auto">
          <a:xfrm>
            <a:off x="971550" y="0"/>
            <a:ext cx="7200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 l="4384" t="11823" r="3835" b="38495"/>
          <a:stretch>
            <a:fillRect/>
          </a:stretch>
        </p:blipFill>
        <p:spPr bwMode="auto">
          <a:xfrm>
            <a:off x="0" y="981075"/>
            <a:ext cx="9056688" cy="2879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1267" name="2 CuadroTexto"/>
          <p:cNvSpPr txBox="1">
            <a:spLocks noChangeArrowheads="1"/>
          </p:cNvSpPr>
          <p:nvPr/>
        </p:nvSpPr>
        <p:spPr bwMode="auto">
          <a:xfrm>
            <a:off x="-540568" y="404813"/>
            <a:ext cx="49685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s-ES" dirty="0">
                <a:solidFill>
                  <a:srgbClr val="00FF00"/>
                </a:solidFill>
                <a:latin typeface="Calibri" pitchFamily="34" charset="0"/>
              </a:rPr>
              <a:t>Fuentes de </a:t>
            </a:r>
            <a:r>
              <a:rPr lang="es-ES" dirty="0" smtClean="0">
                <a:solidFill>
                  <a:srgbClr val="00FF00"/>
                </a:solidFill>
                <a:latin typeface="Calibri" pitchFamily="34" charset="0"/>
              </a:rPr>
              <a:t>Contaminación</a:t>
            </a:r>
            <a:endParaRPr lang="es-ES" dirty="0">
              <a:solidFill>
                <a:srgbClr val="00FF00"/>
              </a:solidFill>
              <a:latin typeface="Calibri" pitchFamily="34" charset="0"/>
            </a:endParaRPr>
          </a:p>
        </p:txBody>
      </p:sp>
      <p:sp>
        <p:nvSpPr>
          <p:cNvPr id="11268" name="3 CuadroTexto"/>
          <p:cNvSpPr txBox="1">
            <a:spLocks noChangeArrowheads="1"/>
          </p:cNvSpPr>
          <p:nvPr/>
        </p:nvSpPr>
        <p:spPr bwMode="auto">
          <a:xfrm>
            <a:off x="250825" y="3860800"/>
            <a:ext cx="2017713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s-ES" sz="2000" b="1" dirty="0">
                <a:solidFill>
                  <a:srgbClr val="99FF33"/>
                </a:solidFill>
                <a:latin typeface="Calibri" pitchFamily="34" charset="0"/>
              </a:rPr>
              <a:t>Nutrientes</a:t>
            </a:r>
          </a:p>
          <a:p>
            <a:pPr eaLnBrk="0" hangingPunct="0"/>
            <a:r>
              <a:rPr lang="es-ES" sz="1200" dirty="0">
                <a:solidFill>
                  <a:schemeClr val="bg1"/>
                </a:solidFill>
                <a:latin typeface="Calibri" pitchFamily="34" charset="0"/>
              </a:rPr>
              <a:t>Alcantarillado Municipal</a:t>
            </a:r>
          </a:p>
          <a:p>
            <a:pPr eaLnBrk="0" hangingPunct="0"/>
            <a:r>
              <a:rPr lang="es-ES" sz="1200" dirty="0">
                <a:solidFill>
                  <a:schemeClr val="bg1"/>
                </a:solidFill>
                <a:latin typeface="Calibri" pitchFamily="34" charset="0"/>
              </a:rPr>
              <a:t>Fertilizantes agricultura</a:t>
            </a:r>
          </a:p>
          <a:p>
            <a:pPr eaLnBrk="0" hangingPunct="0"/>
            <a:r>
              <a:rPr lang="es-ES" sz="1200" dirty="0">
                <a:solidFill>
                  <a:schemeClr val="bg1"/>
                </a:solidFill>
                <a:latin typeface="Calibri" pitchFamily="34" charset="0"/>
              </a:rPr>
              <a:t>Residuos cría de animales</a:t>
            </a:r>
          </a:p>
          <a:p>
            <a:pPr eaLnBrk="0" hangingPunct="0"/>
            <a:r>
              <a:rPr lang="es-ES" sz="1200" dirty="0">
                <a:solidFill>
                  <a:schemeClr val="bg1"/>
                </a:solidFill>
                <a:latin typeface="Calibri" pitchFamily="34" charset="0"/>
              </a:rPr>
              <a:t>Sistema desagüe pluvial</a:t>
            </a:r>
          </a:p>
          <a:p>
            <a:pPr eaLnBrk="0" hangingPunct="0"/>
            <a:r>
              <a:rPr lang="es-ES" sz="1200" dirty="0">
                <a:solidFill>
                  <a:schemeClr val="bg1"/>
                </a:solidFill>
                <a:latin typeface="Calibri" pitchFamily="34" charset="0"/>
              </a:rPr>
              <a:t>Acuacultura</a:t>
            </a:r>
          </a:p>
          <a:p>
            <a:pPr eaLnBrk="0" hangingPunct="0"/>
            <a:endParaRPr lang="es-ES" sz="1200" dirty="0">
              <a:solidFill>
                <a:schemeClr val="bg1"/>
              </a:solidFill>
            </a:endParaRPr>
          </a:p>
          <a:p>
            <a:pPr eaLnBrk="0" hangingPunct="0"/>
            <a:endParaRPr lang="es-ES" sz="1200" dirty="0">
              <a:solidFill>
                <a:schemeClr val="bg1"/>
              </a:solidFill>
            </a:endParaRPr>
          </a:p>
          <a:p>
            <a:pPr eaLnBrk="0" hangingPunct="0"/>
            <a:endParaRPr lang="es-ES" sz="2000" dirty="0">
              <a:solidFill>
                <a:schemeClr val="bg1"/>
              </a:solidFill>
            </a:endParaRPr>
          </a:p>
          <a:p>
            <a:pPr algn="ctr" eaLnBrk="0" hangingPunct="0"/>
            <a:endParaRPr lang="es-ES" sz="2000" dirty="0">
              <a:solidFill>
                <a:srgbClr val="99FF33"/>
              </a:solidFill>
            </a:endParaRPr>
          </a:p>
        </p:txBody>
      </p:sp>
      <p:sp>
        <p:nvSpPr>
          <p:cNvPr id="11269" name="4 CuadroTexto"/>
          <p:cNvSpPr txBox="1">
            <a:spLocks noChangeArrowheads="1"/>
          </p:cNvSpPr>
          <p:nvPr/>
        </p:nvSpPr>
        <p:spPr bwMode="auto">
          <a:xfrm>
            <a:off x="2339975" y="3857625"/>
            <a:ext cx="2016125" cy="212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s-ES" sz="2000" b="1" dirty="0">
                <a:solidFill>
                  <a:srgbClr val="FFC000"/>
                </a:solidFill>
                <a:latin typeface="Calibri" pitchFamily="34" charset="0"/>
              </a:rPr>
              <a:t>Patógenos</a:t>
            </a:r>
          </a:p>
          <a:p>
            <a:pPr eaLnBrk="0" hangingPunct="0"/>
            <a:r>
              <a:rPr lang="es-ES" sz="1200" dirty="0">
                <a:solidFill>
                  <a:schemeClr val="bg1"/>
                </a:solidFill>
                <a:latin typeface="Calibri" pitchFamily="34" charset="0"/>
              </a:rPr>
              <a:t>Alcantarillado Municipal</a:t>
            </a:r>
          </a:p>
          <a:p>
            <a:pPr eaLnBrk="0" hangingPunct="0"/>
            <a:r>
              <a:rPr lang="es-ES" sz="1200" dirty="0">
                <a:solidFill>
                  <a:schemeClr val="bg1"/>
                </a:solidFill>
                <a:latin typeface="Calibri" pitchFamily="34" charset="0"/>
              </a:rPr>
              <a:t>Desagües de buques</a:t>
            </a:r>
          </a:p>
          <a:p>
            <a:pPr eaLnBrk="0" hangingPunct="0"/>
            <a:r>
              <a:rPr lang="es-ES" sz="1200" dirty="0">
                <a:solidFill>
                  <a:schemeClr val="bg1"/>
                </a:solidFill>
                <a:latin typeface="Calibri" pitchFamily="34" charset="0"/>
              </a:rPr>
              <a:t>Residuos cría de animales</a:t>
            </a:r>
          </a:p>
          <a:p>
            <a:pPr eaLnBrk="0" hangingPunct="0"/>
            <a:endParaRPr lang="es-ES" sz="1200" dirty="0">
              <a:solidFill>
                <a:schemeClr val="bg1"/>
              </a:solidFill>
            </a:endParaRPr>
          </a:p>
          <a:p>
            <a:pPr eaLnBrk="0" hangingPunct="0"/>
            <a:endParaRPr lang="es-ES" sz="1200" dirty="0">
              <a:solidFill>
                <a:schemeClr val="bg1"/>
              </a:solidFill>
            </a:endParaRPr>
          </a:p>
          <a:p>
            <a:pPr eaLnBrk="0" hangingPunct="0"/>
            <a:endParaRPr lang="es-ES" sz="1200" dirty="0">
              <a:solidFill>
                <a:schemeClr val="bg1"/>
              </a:solidFill>
            </a:endParaRPr>
          </a:p>
          <a:p>
            <a:pPr eaLnBrk="0" hangingPunct="0"/>
            <a:endParaRPr lang="es-ES" sz="2000" dirty="0">
              <a:solidFill>
                <a:schemeClr val="bg1"/>
              </a:solidFill>
            </a:endParaRPr>
          </a:p>
          <a:p>
            <a:pPr algn="ctr" eaLnBrk="0" hangingPunct="0"/>
            <a:endParaRPr lang="es-ES" sz="2000" dirty="0">
              <a:solidFill>
                <a:srgbClr val="99FF33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572000" y="3860800"/>
            <a:ext cx="2016125" cy="1939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s-ES" sz="2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Químicos</a:t>
            </a:r>
          </a:p>
          <a:p>
            <a:pPr eaLnBrk="0" hangingPunct="0">
              <a:defRPr/>
            </a:pPr>
            <a:r>
              <a:rPr lang="es-ES" sz="1200" dirty="0">
                <a:solidFill>
                  <a:schemeClr val="bg1"/>
                </a:solidFill>
                <a:latin typeface="Calibri" pitchFamily="34" charset="0"/>
              </a:rPr>
              <a:t>Petróleo</a:t>
            </a:r>
          </a:p>
          <a:p>
            <a:pPr eaLnBrk="0" hangingPunct="0">
              <a:defRPr/>
            </a:pPr>
            <a:r>
              <a:rPr lang="es-ES" sz="1200" dirty="0">
                <a:solidFill>
                  <a:schemeClr val="bg1"/>
                </a:solidFill>
                <a:latin typeface="Calibri" pitchFamily="34" charset="0"/>
              </a:rPr>
              <a:t>Derrames tóxicos</a:t>
            </a:r>
          </a:p>
          <a:p>
            <a:pPr eaLnBrk="0" hangingPunct="0">
              <a:defRPr/>
            </a:pPr>
            <a:r>
              <a:rPr lang="es-ES" sz="1200" dirty="0">
                <a:solidFill>
                  <a:schemeClr val="bg1"/>
                </a:solidFill>
                <a:latin typeface="Calibri" pitchFamily="34" charset="0"/>
              </a:rPr>
              <a:t>Contaminantes Orgánicos Persistentes (POPs)</a:t>
            </a:r>
          </a:p>
          <a:p>
            <a:pPr eaLnBrk="0" hangingPunct="0">
              <a:defRPr/>
            </a:pPr>
            <a:endParaRPr lang="es-ES" sz="1200" dirty="0">
              <a:solidFill>
                <a:schemeClr val="bg1"/>
              </a:solidFill>
              <a:latin typeface="Times" charset="0"/>
            </a:endParaRPr>
          </a:p>
          <a:p>
            <a:pPr eaLnBrk="0" hangingPunct="0">
              <a:defRPr/>
            </a:pPr>
            <a:endParaRPr lang="es-ES" sz="2000" dirty="0">
              <a:solidFill>
                <a:schemeClr val="bg1"/>
              </a:solidFill>
              <a:latin typeface="Times" charset="0"/>
            </a:endParaRPr>
          </a:p>
          <a:p>
            <a:pPr algn="ctr" eaLnBrk="0" hangingPunct="0">
              <a:defRPr/>
            </a:pPr>
            <a:endParaRPr lang="es-ES" sz="2000" dirty="0">
              <a:solidFill>
                <a:srgbClr val="99FF33"/>
              </a:solidFill>
              <a:latin typeface="Times" charset="0"/>
            </a:endParaRPr>
          </a:p>
        </p:txBody>
      </p:sp>
      <p:sp>
        <p:nvSpPr>
          <p:cNvPr id="11271" name="6 CuadroTexto"/>
          <p:cNvSpPr txBox="1">
            <a:spLocks noChangeArrowheads="1"/>
          </p:cNvSpPr>
          <p:nvPr/>
        </p:nvSpPr>
        <p:spPr bwMode="auto">
          <a:xfrm>
            <a:off x="6659563" y="3860800"/>
            <a:ext cx="2484437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s-ES" sz="2000" b="1" dirty="0">
                <a:solidFill>
                  <a:srgbClr val="1293D4"/>
                </a:solidFill>
                <a:latin typeface="Calibri" pitchFamily="34" charset="0"/>
              </a:rPr>
              <a:t>Residuos</a:t>
            </a:r>
          </a:p>
          <a:p>
            <a:pPr eaLnBrk="0" hangingPunct="0"/>
            <a:r>
              <a:rPr lang="es-ES" sz="1200" dirty="0">
                <a:solidFill>
                  <a:schemeClr val="bg1"/>
                </a:solidFill>
                <a:latin typeface="Calibri" pitchFamily="34" charset="0"/>
              </a:rPr>
              <a:t>Originados en tierra</a:t>
            </a:r>
          </a:p>
          <a:p>
            <a:pPr eaLnBrk="0" hangingPunct="0"/>
            <a:r>
              <a:rPr lang="es-ES" sz="1200" dirty="0">
                <a:solidFill>
                  <a:schemeClr val="bg1"/>
                </a:solidFill>
                <a:latin typeface="Calibri" pitchFamily="34" charset="0"/>
              </a:rPr>
              <a:t>Provenientes de embarcaciones</a:t>
            </a:r>
          </a:p>
          <a:p>
            <a:pPr eaLnBrk="0" hangingPunct="0"/>
            <a:endParaRPr lang="es-ES" sz="1200" dirty="0">
              <a:solidFill>
                <a:schemeClr val="bg1"/>
              </a:solidFill>
              <a:latin typeface="Calibri" pitchFamily="34" charset="0"/>
            </a:endParaRPr>
          </a:p>
          <a:p>
            <a:pPr eaLnBrk="0" hangingPunct="0"/>
            <a:endParaRPr lang="es-ES" sz="1200" dirty="0">
              <a:solidFill>
                <a:schemeClr val="bg1"/>
              </a:solidFill>
            </a:endParaRPr>
          </a:p>
          <a:p>
            <a:pPr eaLnBrk="0" hangingPunct="0"/>
            <a:endParaRPr lang="es-ES" sz="2000" dirty="0">
              <a:solidFill>
                <a:schemeClr val="bg1"/>
              </a:solidFill>
            </a:endParaRPr>
          </a:p>
          <a:p>
            <a:pPr algn="ctr" eaLnBrk="0" hangingPunct="0"/>
            <a:endParaRPr lang="es-ES" sz="2000" dirty="0">
              <a:solidFill>
                <a:srgbClr val="99FF33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" y="476250"/>
            <a:ext cx="9170988" cy="5830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47459" name="2 CuadroTexto"/>
          <p:cNvSpPr txBox="1">
            <a:spLocks noChangeArrowheads="1"/>
          </p:cNvSpPr>
          <p:nvPr/>
        </p:nvSpPr>
        <p:spPr bwMode="auto">
          <a:xfrm>
            <a:off x="395288" y="2565400"/>
            <a:ext cx="3960812" cy="186213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s-ES" sz="11500" b="1">
                <a:solidFill>
                  <a:srgbClr val="FFC000"/>
                </a:solidFill>
                <a:latin typeface="Calibri" pitchFamily="34" charset="0"/>
              </a:rPr>
              <a:t>90</a:t>
            </a:r>
            <a:r>
              <a:rPr lang="es-ES" sz="8000">
                <a:solidFill>
                  <a:srgbClr val="FFC000"/>
                </a:solidFill>
                <a:latin typeface="Calibri" pitchFamily="34" charset="0"/>
              </a:rPr>
              <a:t> </a:t>
            </a:r>
            <a:r>
              <a:rPr lang="es-ES" sz="4000">
                <a:solidFill>
                  <a:srgbClr val="FFC000"/>
                </a:solidFill>
                <a:latin typeface="Calibri" pitchFamily="34" charset="0"/>
              </a:rPr>
              <a:t>%</a:t>
            </a:r>
            <a:endParaRPr lang="es-ES" sz="1200">
              <a:solidFill>
                <a:srgbClr val="FFC000"/>
              </a:solidFill>
              <a:latin typeface="Calibri" pitchFamily="34" charset="0"/>
            </a:endParaRPr>
          </a:p>
        </p:txBody>
      </p:sp>
      <p:sp>
        <p:nvSpPr>
          <p:cNvPr id="147460" name="3 CuadroTexto"/>
          <p:cNvSpPr txBox="1">
            <a:spLocks noChangeArrowheads="1"/>
          </p:cNvSpPr>
          <p:nvPr/>
        </p:nvSpPr>
        <p:spPr bwMode="auto">
          <a:xfrm>
            <a:off x="468313" y="4062413"/>
            <a:ext cx="3959225" cy="224631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s-ES" sz="2800">
                <a:solidFill>
                  <a:srgbClr val="FFC000"/>
                </a:solidFill>
              </a:rPr>
              <a:t>de las aguas residuales de países en desarrollo es vertida en aguas costeras sin ningún tipo de tratamiento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3" cstate="print"/>
          <a:srcRect r="1558"/>
          <a:stretch>
            <a:fillRect/>
          </a:stretch>
        </p:blipFill>
        <p:spPr bwMode="auto">
          <a:xfrm>
            <a:off x="1763688" y="1340768"/>
            <a:ext cx="5723835" cy="3985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 descr="Resultado de imagen de mar men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720"/>
            <a:ext cx="9147682" cy="504056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2638" y="1"/>
            <a:ext cx="5038725" cy="683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Resultado de imagen de coral destruction before af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1268760"/>
            <a:ext cx="9180512" cy="4392488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706" name="Picture 2" descr="http://i.huffpost.com/gen/1583516/images/o-OCEAN-facebook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340768"/>
            <a:ext cx="9144000" cy="4578220"/>
          </a:xfrm>
          <a:prstGeom prst="rect">
            <a:avLst/>
          </a:prstGeom>
          <a:noFill/>
        </p:spPr>
      </p:pic>
      <p:sp>
        <p:nvSpPr>
          <p:cNvPr id="2" name="CuadroTexto 1"/>
          <p:cNvSpPr txBox="1"/>
          <p:nvPr/>
        </p:nvSpPr>
        <p:spPr>
          <a:xfrm>
            <a:off x="0" y="47667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 smtClean="0">
                <a:solidFill>
                  <a:schemeClr val="bg1"/>
                </a:solidFill>
              </a:rPr>
              <a:t>DESAFÍOS QUE ENFRENTA EL MAR</a:t>
            </a:r>
            <a:endParaRPr lang="es-E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 l="4384" t="11823" r="3835" b="38495"/>
          <a:stretch>
            <a:fillRect/>
          </a:stretch>
        </p:blipFill>
        <p:spPr bwMode="auto">
          <a:xfrm>
            <a:off x="0" y="981075"/>
            <a:ext cx="9056688" cy="2879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1267" name="2 CuadroTexto"/>
          <p:cNvSpPr txBox="1">
            <a:spLocks noChangeArrowheads="1"/>
          </p:cNvSpPr>
          <p:nvPr/>
        </p:nvSpPr>
        <p:spPr bwMode="auto">
          <a:xfrm>
            <a:off x="-540568" y="404813"/>
            <a:ext cx="49685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s-ES" dirty="0">
                <a:solidFill>
                  <a:srgbClr val="00FF00"/>
                </a:solidFill>
                <a:latin typeface="Calibri" pitchFamily="34" charset="0"/>
              </a:rPr>
              <a:t>Fuentes de </a:t>
            </a:r>
            <a:r>
              <a:rPr lang="es-ES" dirty="0" smtClean="0">
                <a:solidFill>
                  <a:srgbClr val="00FF00"/>
                </a:solidFill>
                <a:latin typeface="Calibri" pitchFamily="34" charset="0"/>
              </a:rPr>
              <a:t>Contaminación</a:t>
            </a:r>
            <a:endParaRPr lang="es-ES" dirty="0">
              <a:solidFill>
                <a:srgbClr val="00FF00"/>
              </a:solidFill>
              <a:latin typeface="Calibri" pitchFamily="34" charset="0"/>
            </a:endParaRPr>
          </a:p>
        </p:txBody>
      </p:sp>
      <p:sp>
        <p:nvSpPr>
          <p:cNvPr id="11268" name="3 CuadroTexto"/>
          <p:cNvSpPr txBox="1">
            <a:spLocks noChangeArrowheads="1"/>
          </p:cNvSpPr>
          <p:nvPr/>
        </p:nvSpPr>
        <p:spPr bwMode="auto">
          <a:xfrm>
            <a:off x="250825" y="3860800"/>
            <a:ext cx="2017713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s-ES" sz="2000" b="1" dirty="0">
                <a:solidFill>
                  <a:srgbClr val="99FF33"/>
                </a:solidFill>
                <a:latin typeface="Calibri" pitchFamily="34" charset="0"/>
              </a:rPr>
              <a:t>Nutrientes</a:t>
            </a:r>
          </a:p>
          <a:p>
            <a:pPr eaLnBrk="0" hangingPunct="0"/>
            <a:r>
              <a:rPr lang="es-ES" sz="1200" dirty="0">
                <a:solidFill>
                  <a:schemeClr val="bg1"/>
                </a:solidFill>
                <a:latin typeface="Calibri" pitchFamily="34" charset="0"/>
              </a:rPr>
              <a:t>Alcantarillado Municipal</a:t>
            </a:r>
          </a:p>
          <a:p>
            <a:pPr eaLnBrk="0" hangingPunct="0"/>
            <a:r>
              <a:rPr lang="es-ES" sz="1200" dirty="0">
                <a:solidFill>
                  <a:schemeClr val="bg1"/>
                </a:solidFill>
                <a:latin typeface="Calibri" pitchFamily="34" charset="0"/>
              </a:rPr>
              <a:t>Fertilizantes agricultura</a:t>
            </a:r>
          </a:p>
          <a:p>
            <a:pPr eaLnBrk="0" hangingPunct="0"/>
            <a:r>
              <a:rPr lang="es-ES" sz="1200" dirty="0">
                <a:solidFill>
                  <a:schemeClr val="bg1"/>
                </a:solidFill>
                <a:latin typeface="Calibri" pitchFamily="34" charset="0"/>
              </a:rPr>
              <a:t>Residuos cría de animales</a:t>
            </a:r>
          </a:p>
          <a:p>
            <a:pPr eaLnBrk="0" hangingPunct="0"/>
            <a:r>
              <a:rPr lang="es-ES" sz="1200" dirty="0">
                <a:solidFill>
                  <a:schemeClr val="bg1"/>
                </a:solidFill>
                <a:latin typeface="Calibri" pitchFamily="34" charset="0"/>
              </a:rPr>
              <a:t>Sistema desagüe pluvial</a:t>
            </a:r>
          </a:p>
          <a:p>
            <a:pPr eaLnBrk="0" hangingPunct="0"/>
            <a:r>
              <a:rPr lang="es-ES" sz="1200" dirty="0">
                <a:solidFill>
                  <a:schemeClr val="bg1"/>
                </a:solidFill>
                <a:latin typeface="Calibri" pitchFamily="34" charset="0"/>
              </a:rPr>
              <a:t>Acuacultura</a:t>
            </a:r>
          </a:p>
          <a:p>
            <a:pPr eaLnBrk="0" hangingPunct="0"/>
            <a:endParaRPr lang="es-ES" sz="1200" dirty="0">
              <a:solidFill>
                <a:schemeClr val="bg1"/>
              </a:solidFill>
            </a:endParaRPr>
          </a:p>
          <a:p>
            <a:pPr eaLnBrk="0" hangingPunct="0"/>
            <a:endParaRPr lang="es-ES" sz="1200" dirty="0">
              <a:solidFill>
                <a:schemeClr val="bg1"/>
              </a:solidFill>
            </a:endParaRPr>
          </a:p>
          <a:p>
            <a:pPr eaLnBrk="0" hangingPunct="0"/>
            <a:endParaRPr lang="es-ES" sz="2000" dirty="0">
              <a:solidFill>
                <a:schemeClr val="bg1"/>
              </a:solidFill>
            </a:endParaRPr>
          </a:p>
          <a:p>
            <a:pPr algn="ctr" eaLnBrk="0" hangingPunct="0"/>
            <a:endParaRPr lang="es-ES" sz="2000" dirty="0">
              <a:solidFill>
                <a:srgbClr val="99FF33"/>
              </a:solidFill>
            </a:endParaRPr>
          </a:p>
        </p:txBody>
      </p:sp>
      <p:sp>
        <p:nvSpPr>
          <p:cNvPr id="11269" name="4 CuadroTexto"/>
          <p:cNvSpPr txBox="1">
            <a:spLocks noChangeArrowheads="1"/>
          </p:cNvSpPr>
          <p:nvPr/>
        </p:nvSpPr>
        <p:spPr bwMode="auto">
          <a:xfrm>
            <a:off x="2339975" y="3857625"/>
            <a:ext cx="2016125" cy="212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s-ES" sz="2000" b="1" dirty="0">
                <a:solidFill>
                  <a:srgbClr val="FFC000"/>
                </a:solidFill>
                <a:latin typeface="Calibri" pitchFamily="34" charset="0"/>
              </a:rPr>
              <a:t>Patógenos</a:t>
            </a:r>
          </a:p>
          <a:p>
            <a:pPr eaLnBrk="0" hangingPunct="0"/>
            <a:r>
              <a:rPr lang="es-ES" sz="1200" dirty="0">
                <a:solidFill>
                  <a:schemeClr val="bg1"/>
                </a:solidFill>
                <a:latin typeface="Calibri" pitchFamily="34" charset="0"/>
              </a:rPr>
              <a:t>Alcantarillado Municipal</a:t>
            </a:r>
          </a:p>
          <a:p>
            <a:pPr eaLnBrk="0" hangingPunct="0"/>
            <a:r>
              <a:rPr lang="es-ES" sz="1200" dirty="0">
                <a:solidFill>
                  <a:schemeClr val="bg1"/>
                </a:solidFill>
                <a:latin typeface="Calibri" pitchFamily="34" charset="0"/>
              </a:rPr>
              <a:t>Desagües de buques</a:t>
            </a:r>
          </a:p>
          <a:p>
            <a:pPr eaLnBrk="0" hangingPunct="0"/>
            <a:r>
              <a:rPr lang="es-ES" sz="1200" dirty="0">
                <a:solidFill>
                  <a:schemeClr val="bg1"/>
                </a:solidFill>
                <a:latin typeface="Calibri" pitchFamily="34" charset="0"/>
              </a:rPr>
              <a:t>Residuos cría de animales</a:t>
            </a:r>
          </a:p>
          <a:p>
            <a:pPr eaLnBrk="0" hangingPunct="0"/>
            <a:endParaRPr lang="es-ES" sz="1200" dirty="0">
              <a:solidFill>
                <a:schemeClr val="bg1"/>
              </a:solidFill>
            </a:endParaRPr>
          </a:p>
          <a:p>
            <a:pPr eaLnBrk="0" hangingPunct="0"/>
            <a:endParaRPr lang="es-ES" sz="1200" dirty="0">
              <a:solidFill>
                <a:schemeClr val="bg1"/>
              </a:solidFill>
            </a:endParaRPr>
          </a:p>
          <a:p>
            <a:pPr eaLnBrk="0" hangingPunct="0"/>
            <a:endParaRPr lang="es-ES" sz="1200" dirty="0">
              <a:solidFill>
                <a:schemeClr val="bg1"/>
              </a:solidFill>
            </a:endParaRPr>
          </a:p>
          <a:p>
            <a:pPr eaLnBrk="0" hangingPunct="0"/>
            <a:endParaRPr lang="es-ES" sz="2000" dirty="0">
              <a:solidFill>
                <a:schemeClr val="bg1"/>
              </a:solidFill>
            </a:endParaRPr>
          </a:p>
          <a:p>
            <a:pPr algn="ctr" eaLnBrk="0" hangingPunct="0"/>
            <a:endParaRPr lang="es-ES" sz="2000" dirty="0">
              <a:solidFill>
                <a:srgbClr val="99FF33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572000" y="3860800"/>
            <a:ext cx="2016125" cy="1939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s-ES" sz="2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Químicos</a:t>
            </a:r>
          </a:p>
          <a:p>
            <a:pPr eaLnBrk="0" hangingPunct="0">
              <a:defRPr/>
            </a:pPr>
            <a:r>
              <a:rPr lang="es-ES" sz="1200" dirty="0">
                <a:solidFill>
                  <a:schemeClr val="bg1"/>
                </a:solidFill>
                <a:latin typeface="Calibri" pitchFamily="34" charset="0"/>
              </a:rPr>
              <a:t>Petróleo</a:t>
            </a:r>
          </a:p>
          <a:p>
            <a:pPr eaLnBrk="0" hangingPunct="0">
              <a:defRPr/>
            </a:pPr>
            <a:r>
              <a:rPr lang="es-ES" sz="1200" dirty="0">
                <a:solidFill>
                  <a:schemeClr val="bg1"/>
                </a:solidFill>
                <a:latin typeface="Calibri" pitchFamily="34" charset="0"/>
              </a:rPr>
              <a:t>Derrames tóxicos</a:t>
            </a:r>
          </a:p>
          <a:p>
            <a:pPr eaLnBrk="0" hangingPunct="0">
              <a:defRPr/>
            </a:pPr>
            <a:r>
              <a:rPr lang="es-ES" sz="1200" dirty="0">
                <a:solidFill>
                  <a:schemeClr val="bg1"/>
                </a:solidFill>
                <a:latin typeface="Calibri" pitchFamily="34" charset="0"/>
              </a:rPr>
              <a:t>Contaminantes Orgánicos Persistentes (POPs)</a:t>
            </a:r>
          </a:p>
          <a:p>
            <a:pPr eaLnBrk="0" hangingPunct="0">
              <a:defRPr/>
            </a:pPr>
            <a:endParaRPr lang="es-ES" sz="1200" dirty="0">
              <a:solidFill>
                <a:schemeClr val="bg1"/>
              </a:solidFill>
              <a:latin typeface="Times" charset="0"/>
            </a:endParaRPr>
          </a:p>
          <a:p>
            <a:pPr eaLnBrk="0" hangingPunct="0">
              <a:defRPr/>
            </a:pPr>
            <a:endParaRPr lang="es-ES" sz="2000" dirty="0">
              <a:solidFill>
                <a:schemeClr val="bg1"/>
              </a:solidFill>
              <a:latin typeface="Times" charset="0"/>
            </a:endParaRPr>
          </a:p>
          <a:p>
            <a:pPr algn="ctr" eaLnBrk="0" hangingPunct="0">
              <a:defRPr/>
            </a:pPr>
            <a:endParaRPr lang="es-ES" sz="2000" dirty="0">
              <a:solidFill>
                <a:srgbClr val="99FF33"/>
              </a:solidFill>
              <a:latin typeface="Times" charset="0"/>
            </a:endParaRPr>
          </a:p>
        </p:txBody>
      </p:sp>
      <p:sp>
        <p:nvSpPr>
          <p:cNvPr id="11271" name="6 CuadroTexto"/>
          <p:cNvSpPr txBox="1">
            <a:spLocks noChangeArrowheads="1"/>
          </p:cNvSpPr>
          <p:nvPr/>
        </p:nvSpPr>
        <p:spPr bwMode="auto">
          <a:xfrm>
            <a:off x="6659563" y="3860800"/>
            <a:ext cx="2484437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s-ES" sz="2000" b="1" dirty="0">
                <a:solidFill>
                  <a:srgbClr val="1293D4"/>
                </a:solidFill>
                <a:latin typeface="Calibri" pitchFamily="34" charset="0"/>
              </a:rPr>
              <a:t>Residuos</a:t>
            </a:r>
          </a:p>
          <a:p>
            <a:pPr eaLnBrk="0" hangingPunct="0"/>
            <a:r>
              <a:rPr lang="es-ES" sz="1200" dirty="0">
                <a:solidFill>
                  <a:schemeClr val="bg1"/>
                </a:solidFill>
                <a:latin typeface="Calibri" pitchFamily="34" charset="0"/>
              </a:rPr>
              <a:t>Originados en tierra</a:t>
            </a:r>
          </a:p>
          <a:p>
            <a:pPr eaLnBrk="0" hangingPunct="0"/>
            <a:r>
              <a:rPr lang="es-ES" sz="1200" dirty="0">
                <a:solidFill>
                  <a:schemeClr val="bg1"/>
                </a:solidFill>
                <a:latin typeface="Calibri" pitchFamily="34" charset="0"/>
              </a:rPr>
              <a:t>Provenientes de embarcaciones</a:t>
            </a:r>
          </a:p>
          <a:p>
            <a:pPr eaLnBrk="0" hangingPunct="0"/>
            <a:endParaRPr lang="es-ES" sz="1200" dirty="0">
              <a:solidFill>
                <a:schemeClr val="bg1"/>
              </a:solidFill>
              <a:latin typeface="Calibri" pitchFamily="34" charset="0"/>
            </a:endParaRPr>
          </a:p>
          <a:p>
            <a:pPr eaLnBrk="0" hangingPunct="0"/>
            <a:endParaRPr lang="es-ES" sz="1200" dirty="0">
              <a:solidFill>
                <a:schemeClr val="bg1"/>
              </a:solidFill>
            </a:endParaRPr>
          </a:p>
          <a:p>
            <a:pPr eaLnBrk="0" hangingPunct="0"/>
            <a:endParaRPr lang="es-ES" sz="2000" dirty="0">
              <a:solidFill>
                <a:schemeClr val="bg1"/>
              </a:solidFill>
            </a:endParaRPr>
          </a:p>
          <a:p>
            <a:pPr algn="ctr" eaLnBrk="0" hangingPunct="0"/>
            <a:endParaRPr lang="es-ES" sz="2000" dirty="0">
              <a:solidFill>
                <a:srgbClr val="99FF33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l="72609" t="11823" r="7237" b="38495"/>
          <a:stretch>
            <a:fillRect/>
          </a:stretch>
        </p:blipFill>
        <p:spPr bwMode="auto">
          <a:xfrm>
            <a:off x="3492500" y="836613"/>
            <a:ext cx="2303636" cy="3336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2291" name="6 CuadroTexto"/>
          <p:cNvSpPr txBox="1">
            <a:spLocks noChangeArrowheads="1"/>
          </p:cNvSpPr>
          <p:nvPr/>
        </p:nvSpPr>
        <p:spPr bwMode="auto">
          <a:xfrm>
            <a:off x="2555875" y="4297363"/>
            <a:ext cx="4176713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s-ES" sz="3200" b="1" dirty="0">
                <a:solidFill>
                  <a:srgbClr val="1293D4"/>
                </a:solidFill>
                <a:latin typeface="Calibri" pitchFamily="34" charset="0"/>
              </a:rPr>
              <a:t>Residuos</a:t>
            </a:r>
          </a:p>
          <a:p>
            <a:pPr algn="ctr" eaLnBrk="0" hangingPunct="0"/>
            <a:r>
              <a:rPr lang="es-ES" sz="1800" dirty="0">
                <a:solidFill>
                  <a:schemeClr val="bg1"/>
                </a:solidFill>
                <a:latin typeface="Calibri" pitchFamily="34" charset="0"/>
              </a:rPr>
              <a:t>Originados en </a:t>
            </a:r>
            <a:r>
              <a:rPr lang="es-ES" sz="1800" dirty="0" smtClean="0">
                <a:solidFill>
                  <a:schemeClr val="bg1"/>
                </a:solidFill>
                <a:latin typeface="Calibri" pitchFamily="34" charset="0"/>
              </a:rPr>
              <a:t>tierra  ~80%</a:t>
            </a:r>
            <a:endParaRPr lang="es-ES" sz="1800" dirty="0">
              <a:solidFill>
                <a:schemeClr val="bg1"/>
              </a:solidFill>
              <a:latin typeface="Calibri" pitchFamily="34" charset="0"/>
            </a:endParaRPr>
          </a:p>
          <a:p>
            <a:pPr algn="ctr" eaLnBrk="0" hangingPunct="0"/>
            <a:r>
              <a:rPr lang="es-ES" sz="1800" dirty="0">
                <a:solidFill>
                  <a:schemeClr val="bg1"/>
                </a:solidFill>
                <a:latin typeface="Calibri" pitchFamily="34" charset="0"/>
              </a:rPr>
              <a:t>Provenientes de </a:t>
            </a:r>
            <a:r>
              <a:rPr lang="es-ES" sz="1800" dirty="0" smtClean="0">
                <a:solidFill>
                  <a:schemeClr val="bg1"/>
                </a:solidFill>
                <a:latin typeface="Calibri" pitchFamily="34" charset="0"/>
              </a:rPr>
              <a:t>embarcaciones ~20%</a:t>
            </a:r>
            <a:endParaRPr lang="es-ES" sz="1800" dirty="0">
              <a:solidFill>
                <a:schemeClr val="bg1"/>
              </a:solidFill>
              <a:latin typeface="Calibri" pitchFamily="34" charset="0"/>
            </a:endParaRPr>
          </a:p>
          <a:p>
            <a:pPr eaLnBrk="0" hangingPunct="0"/>
            <a:endParaRPr lang="es-ES" sz="1200" dirty="0">
              <a:solidFill>
                <a:schemeClr val="bg1"/>
              </a:solidFill>
              <a:latin typeface="Calibri" pitchFamily="34" charset="0"/>
            </a:endParaRPr>
          </a:p>
          <a:p>
            <a:pPr eaLnBrk="0" hangingPunct="0"/>
            <a:endParaRPr lang="es-E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sultado de imagen de sobrepesc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-12272"/>
            <a:ext cx="6984776" cy="6870272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2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0648"/>
            <a:ext cx="9144000" cy="6224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ishing Density Global Map Q3Q4 2013 (Low Res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9163659" cy="6121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258" name="Picture 2" descr="Resultado de imagen de sobrepesca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6246" y="836712"/>
            <a:ext cx="9160246" cy="5184576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/>
          <a:srcRect l="25551" t="50823" r="50155"/>
          <a:stretch>
            <a:fillRect/>
          </a:stretch>
        </p:blipFill>
        <p:spPr bwMode="auto">
          <a:xfrm>
            <a:off x="1209155" y="2780928"/>
            <a:ext cx="1562645" cy="151216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 r="75233" b="50816"/>
          <a:stretch>
            <a:fillRect/>
          </a:stretch>
        </p:blipFill>
        <p:spPr bwMode="auto">
          <a:xfrm>
            <a:off x="2843808" y="2780928"/>
            <a:ext cx="1592813" cy="151216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 l="74922" t="50818"/>
          <a:stretch>
            <a:fillRect/>
          </a:stretch>
        </p:blipFill>
        <p:spPr bwMode="auto">
          <a:xfrm>
            <a:off x="4471281" y="2780928"/>
            <a:ext cx="1612887" cy="151216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8"/>
            <a:ext cx="9144000" cy="2993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4" name="Picture 6"/>
          <p:cNvPicPr>
            <a:picLocks noChangeAspect="1" noChangeArrowheads="1"/>
          </p:cNvPicPr>
          <p:nvPr/>
        </p:nvPicPr>
        <p:blipFill>
          <a:blip r:embed="rId4" cstate="print"/>
          <a:srcRect b="16627"/>
          <a:stretch>
            <a:fillRect/>
          </a:stretch>
        </p:blipFill>
        <p:spPr bwMode="auto">
          <a:xfrm>
            <a:off x="0" y="4149079"/>
            <a:ext cx="4139952" cy="2708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5" name="Picture 7"/>
          <p:cNvPicPr>
            <a:picLocks noChangeAspect="1" noChangeArrowheads="1"/>
          </p:cNvPicPr>
          <p:nvPr/>
        </p:nvPicPr>
        <p:blipFill>
          <a:blip r:embed="rId5" cstate="print"/>
          <a:srcRect b="12513"/>
          <a:stretch>
            <a:fillRect/>
          </a:stretch>
        </p:blipFill>
        <p:spPr bwMode="auto">
          <a:xfrm>
            <a:off x="4116751" y="4149080"/>
            <a:ext cx="5027249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CuadroTexto"/>
          <p:cNvSpPr txBox="1"/>
          <p:nvPr/>
        </p:nvSpPr>
        <p:spPr>
          <a:xfrm>
            <a:off x="251520" y="116632"/>
            <a:ext cx="6840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 smtClean="0">
                <a:solidFill>
                  <a:schemeClr val="bg1"/>
                </a:solidFill>
                <a:latin typeface="Calibri" pitchFamily="34" charset="0"/>
              </a:rPr>
              <a:t>23.500 millones</a:t>
            </a:r>
            <a:endParaRPr lang="es-ES" sz="40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764704"/>
            <a:ext cx="7277920" cy="525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 descr="https://fbexternal-a.akamaihd.net/safe_image.php?d=AQCd1vMDaiJmkrIh&amp;w=470&amp;h=246&amp;url=http%3A%2F%2Fstatic01.nyt.com%2Fimages%2F2014%2F05%2F13%2Fscience%2F13ice%2F13ice-videoSixteenByNine1050.jpg&amp;cfs=1&amp;upsca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88" y="0"/>
            <a:ext cx="9117012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3 Rectángulo"/>
          <p:cNvSpPr>
            <a:spLocks noChangeArrowheads="1"/>
          </p:cNvSpPr>
          <p:nvPr/>
        </p:nvSpPr>
        <p:spPr bwMode="auto">
          <a:xfrm>
            <a:off x="395288" y="5703888"/>
            <a:ext cx="88566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Calibri" pitchFamily="34" charset="0"/>
              </a:rPr>
              <a:t>La fusión de los glaciares de Antártida occidental es irreversible</a:t>
            </a:r>
            <a:endParaRPr lang="es-ES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Mirador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30053</TotalTime>
  <Words>326</Words>
  <Application>Microsoft Office PowerPoint</Application>
  <PresentationFormat>Presentación en pantalla (4:3)</PresentationFormat>
  <Paragraphs>117</Paragraphs>
  <Slides>21</Slides>
  <Notes>19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</vt:lpstr>
      <vt:lpstr>Blank Presentation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Personal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Marcela Vargas</dc:creator>
  <cp:lastModifiedBy>Usuario de Windows</cp:lastModifiedBy>
  <cp:revision>1745</cp:revision>
  <dcterms:created xsi:type="dcterms:W3CDTF">2003-10-03T03:37:50Z</dcterms:created>
  <dcterms:modified xsi:type="dcterms:W3CDTF">2017-04-08T22:57:25Z</dcterms:modified>
</cp:coreProperties>
</file>